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bik" charset="1" panose="00000000000000000000"/>
      <p:regular r:id="rId10"/>
    </p:embeddedFont>
    <p:embeddedFont>
      <p:font typeface="Rubik Bold" charset="1" panose="00000800000000000000"/>
      <p:regular r:id="rId11"/>
    </p:embeddedFont>
    <p:embeddedFont>
      <p:font typeface="Rubik Italics" charset="1" panose="00000000000000000000"/>
      <p:regular r:id="rId12"/>
    </p:embeddedFont>
    <p:embeddedFont>
      <p:font typeface="Rubik Bold Italics" charset="1" panose="00000800000000000000"/>
      <p:regular r:id="rId13"/>
    </p:embeddedFont>
    <p:embeddedFont>
      <p:font typeface="Rubik Light" charset="1" panose="00000400000000000000"/>
      <p:regular r:id="rId14"/>
    </p:embeddedFont>
    <p:embeddedFont>
      <p:font typeface="Rubik Light Italics" charset="1" panose="00000400000000000000"/>
      <p:regular r:id="rId15"/>
    </p:embeddedFont>
    <p:embeddedFont>
      <p:font typeface="Rubik Medium" charset="1" panose="00000600000000000000"/>
      <p:regular r:id="rId16"/>
    </p:embeddedFont>
    <p:embeddedFont>
      <p:font typeface="Rubik Medium Italics" charset="1" panose="00000600000000000000"/>
      <p:regular r:id="rId17"/>
    </p:embeddedFont>
    <p:embeddedFont>
      <p:font typeface="Rubik Semi-Bold" charset="1" panose="00000000000000000000"/>
      <p:regular r:id="rId18"/>
    </p:embeddedFont>
    <p:embeddedFont>
      <p:font typeface="Rubik Semi-Bold Italics" charset="1" panose="00000000000000000000"/>
      <p:regular r:id="rId19"/>
    </p:embeddedFont>
    <p:embeddedFont>
      <p:font typeface="Rubik Heavy" charset="1" panose="00000A00000000000000"/>
      <p:regular r:id="rId20"/>
    </p:embeddedFont>
    <p:embeddedFont>
      <p:font typeface="Rubik Heavy Italics" charset="1" panose="00000A00000000000000"/>
      <p:regular r:id="rId21"/>
    </p:embeddedFont>
    <p:embeddedFont>
      <p:font typeface="Nourd" charset="1" panose="00000500000000000000"/>
      <p:regular r:id="rId22"/>
    </p:embeddedFont>
    <p:embeddedFont>
      <p:font typeface="Nourd Bold" charset="1" panose="00000800000000000000"/>
      <p:regular r:id="rId23"/>
    </p:embeddedFont>
    <p:embeddedFont>
      <p:font typeface="Nourd Light" charset="1" panose="00000400000000000000"/>
      <p:regular r:id="rId24"/>
    </p:embeddedFont>
    <p:embeddedFont>
      <p:font typeface="Nourd Medium" charset="1" panose="00000600000000000000"/>
      <p:regular r:id="rId25"/>
    </p:embeddedFont>
    <p:embeddedFont>
      <p:font typeface="Nourd Semi-Bold" charset="1" panose="00000700000000000000"/>
      <p:regular r:id="rId26"/>
    </p:embeddedFont>
    <p:embeddedFont>
      <p:font typeface="Nourd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8.png" Type="http://schemas.openxmlformats.org/officeDocument/2006/relationships/image"/><Relationship Id="rId7" Target="slide3.xml" Type="http://schemas.openxmlformats.org/officeDocument/2006/relationships/slid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jpe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61.png" Type="http://schemas.openxmlformats.org/officeDocument/2006/relationships/image"/><Relationship Id="rId2" Target="slide3.xml" Type="http://schemas.openxmlformats.org/officeDocument/2006/relationships/slide"/><Relationship Id="rId20" Target="../media/image62.svg" Type="http://schemas.openxmlformats.org/officeDocument/2006/relationships/image"/><Relationship Id="rId21" Target="../media/image63.png" Type="http://schemas.openxmlformats.org/officeDocument/2006/relationships/image"/><Relationship Id="rId22" Target="../media/image64.svg" Type="http://schemas.openxmlformats.org/officeDocument/2006/relationships/image"/><Relationship Id="rId23" Target="../media/image65.png" Type="http://schemas.openxmlformats.org/officeDocument/2006/relationships/image"/><Relationship Id="rId24" Target="../media/image66.sv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4.xml" Type="http://schemas.openxmlformats.org/officeDocument/2006/relationships/slide"/><Relationship Id="rId11" Target="slide10.xml" Type="http://schemas.openxmlformats.org/officeDocument/2006/relationships/slid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slide5.xml" Type="http://schemas.openxmlformats.org/officeDocument/2006/relationships/slide"/><Relationship Id="rId5" Target="slide7.xml" Type="http://schemas.openxmlformats.org/officeDocument/2006/relationships/slide"/><Relationship Id="rId6" Target="slide6.xml" Type="http://schemas.openxmlformats.org/officeDocument/2006/relationships/slide"/><Relationship Id="rId7" Target="slide13.xml" Type="http://schemas.openxmlformats.org/officeDocument/2006/relationships/slide"/><Relationship Id="rId8" Target="slide12.xml" Type="http://schemas.openxmlformats.org/officeDocument/2006/relationships/slide"/><Relationship Id="rId9" Target="slide14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slide3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slide3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slide3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slide3.xml" Type="http://schemas.openxmlformats.org/officeDocument/2006/relationships/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slide3.xml" Type="http://schemas.openxmlformats.org/officeDocument/2006/relationships/slid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41.jpe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slide3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0873" y="1028700"/>
            <a:ext cx="8294471" cy="8229600"/>
          </a:xfrm>
          <a:custGeom>
            <a:avLst/>
            <a:gdLst/>
            <a:ahLst/>
            <a:cxnLst/>
            <a:rect r="r" b="b" t="t" l="l"/>
            <a:pathLst>
              <a:path h="8229600" w="8294471">
                <a:moveTo>
                  <a:pt x="0" y="0"/>
                </a:moveTo>
                <a:lnTo>
                  <a:pt x="8294471" y="0"/>
                </a:lnTo>
                <a:lnTo>
                  <a:pt x="8294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4" r="0" b="-3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754961"/>
            <a:ext cx="3235333" cy="2503339"/>
          </a:xfrm>
          <a:custGeom>
            <a:avLst/>
            <a:gdLst/>
            <a:ahLst/>
            <a:cxnLst/>
            <a:rect r="r" b="b" t="t" l="l"/>
            <a:pathLst>
              <a:path h="2503339" w="3235333">
                <a:moveTo>
                  <a:pt x="0" y="0"/>
                </a:moveTo>
                <a:lnTo>
                  <a:pt x="3235333" y="0"/>
                </a:lnTo>
                <a:lnTo>
                  <a:pt x="3235333" y="2503339"/>
                </a:lnTo>
                <a:lnTo>
                  <a:pt x="0" y="250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9378887" cy="5144232"/>
            <a:chOff x="0" y="0"/>
            <a:chExt cx="12505183" cy="6858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701560" y="6020164"/>
              <a:ext cx="4473663" cy="838812"/>
            </a:xfrm>
            <a:custGeom>
              <a:avLst/>
              <a:gdLst/>
              <a:ahLst/>
              <a:cxnLst/>
              <a:rect r="r" b="b" t="t" l="l"/>
              <a:pathLst>
                <a:path h="838812" w="4473663">
                  <a:moveTo>
                    <a:pt x="0" y="0"/>
                  </a:moveTo>
                  <a:lnTo>
                    <a:pt x="4473663" y="0"/>
                  </a:lnTo>
                  <a:lnTo>
                    <a:pt x="4473663" y="838812"/>
                  </a:lnTo>
                  <a:lnTo>
                    <a:pt x="0" y="838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700000">
              <a:off x="504917" y="51010"/>
              <a:ext cx="888220" cy="1796034"/>
            </a:xfrm>
            <a:custGeom>
              <a:avLst/>
              <a:gdLst/>
              <a:ahLst/>
              <a:cxnLst/>
              <a:rect r="r" b="b" t="t" l="l"/>
              <a:pathLst>
                <a:path h="1796034" w="888220">
                  <a:moveTo>
                    <a:pt x="0" y="0"/>
                  </a:moveTo>
                  <a:lnTo>
                    <a:pt x="888220" y="0"/>
                  </a:lnTo>
                  <a:lnTo>
                    <a:pt x="888220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71600" y="1300909"/>
              <a:ext cx="11133583" cy="1381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1"/>
                </a:lnSpc>
              </a:pPr>
              <a:r>
                <a:rPr lang="en-US" sz="7501">
                  <a:solidFill>
                    <a:srgbClr val="000000"/>
                  </a:solidFill>
                  <a:latin typeface="Nourd Bold"/>
                </a:rPr>
                <a:t>Ads or not Ads?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71600" y="3190070"/>
              <a:ext cx="10406310" cy="2518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Rubik"/>
                </a:rPr>
                <a:t>La scelta data driven per la </a:t>
              </a:r>
              <a:r>
                <a:rPr lang="en-US" sz="5499">
                  <a:solidFill>
                    <a:srgbClr val="000000"/>
                  </a:solidFill>
                  <a:latin typeface="Rubik Bold"/>
                </a:rPr>
                <a:t>tua </a:t>
              </a:r>
              <a:r>
                <a:rPr lang="en-US" sz="5499">
                  <a:solidFill>
                    <a:srgbClr val="000000"/>
                  </a:solidFill>
                  <a:latin typeface="Rubik"/>
                </a:rPr>
                <a:t>pubblicità.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580783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Tabella di regressione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64977"/>
            <a:ext cx="5807830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Analisi di regressione delle vendite in relazione a ciascun metodo pubblicitario.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58344" y="977521"/>
            <a:ext cx="9400956" cy="7486901"/>
          </a:xfrm>
          <a:custGeom>
            <a:avLst/>
            <a:gdLst/>
            <a:ahLst/>
            <a:cxnLst/>
            <a:rect r="r" b="b" t="t" l="l"/>
            <a:pathLst>
              <a:path h="7486901" w="9400956">
                <a:moveTo>
                  <a:pt x="0" y="0"/>
                </a:moveTo>
                <a:lnTo>
                  <a:pt x="9400956" y="0"/>
                </a:lnTo>
                <a:lnTo>
                  <a:pt x="9400956" y="7486901"/>
                </a:lnTo>
                <a:lnTo>
                  <a:pt x="0" y="7486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16614" y="480057"/>
            <a:ext cx="9042686" cy="8179610"/>
          </a:xfrm>
          <a:custGeom>
            <a:avLst/>
            <a:gdLst/>
            <a:ahLst/>
            <a:cxnLst/>
            <a:rect r="r" b="b" t="t" l="l"/>
            <a:pathLst>
              <a:path h="8179610" w="9042686">
                <a:moveTo>
                  <a:pt x="0" y="0"/>
                </a:moveTo>
                <a:lnTo>
                  <a:pt x="9042686" y="0"/>
                </a:lnTo>
                <a:lnTo>
                  <a:pt x="9042686" y="8179610"/>
                </a:lnTo>
                <a:lnTo>
                  <a:pt x="0" y="817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580783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Tabella di regressione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64977"/>
            <a:ext cx="5807830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Analisi di regressione delle vendite in relazione a ciascun metodo pubblicitario.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901242"/>
            <a:ext cx="18288000" cy="738575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953180" y="280213"/>
            <a:ext cx="1312484" cy="1079518"/>
          </a:xfrm>
          <a:custGeom>
            <a:avLst/>
            <a:gdLst/>
            <a:ahLst/>
            <a:cxnLst/>
            <a:rect r="r" b="b" t="t" l="l"/>
            <a:pathLst>
              <a:path h="1079518" w="1312484">
                <a:moveTo>
                  <a:pt x="0" y="0"/>
                </a:moveTo>
                <a:lnTo>
                  <a:pt x="1312485" y="0"/>
                </a:lnTo>
                <a:lnTo>
                  <a:pt x="1312485" y="1079519"/>
                </a:lnTo>
                <a:lnTo>
                  <a:pt x="0" y="107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25414">
            <a:off x="987002" y="-601267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70" y="2891717"/>
            <a:ext cx="18288000" cy="5780025"/>
          </a:xfrm>
          <a:custGeom>
            <a:avLst/>
            <a:gdLst/>
            <a:ahLst/>
            <a:cxnLst/>
            <a:rect r="r" b="b" t="t" l="l"/>
            <a:pathLst>
              <a:path h="5780025" w="18288000">
                <a:moveTo>
                  <a:pt x="0" y="0"/>
                </a:moveTo>
                <a:lnTo>
                  <a:pt x="18288000" y="0"/>
                </a:lnTo>
                <a:lnTo>
                  <a:pt x="18288000" y="5780025"/>
                </a:lnTo>
                <a:lnTo>
                  <a:pt x="0" y="578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7" action="ppaction://hlinksldjump"/>
                </a:rPr>
                <a:t>Torna all'indice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41275" y="883871"/>
            <a:ext cx="527318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Analisi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4726" y="280213"/>
            <a:ext cx="56784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31439" y="433653"/>
            <a:ext cx="4372532" cy="190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Correlazione tra fatturato e investimenti sui diversi canali.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5284" y="437376"/>
            <a:ext cx="4115865" cy="142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Regressione lineare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Grafico a dispersione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550"/>
            <a:chOff x="0" y="0"/>
            <a:chExt cx="24384000" cy="182873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734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825414">
            <a:off x="987002" y="-601267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4759" y="240850"/>
            <a:ext cx="1419392" cy="1419392"/>
          </a:xfrm>
          <a:custGeom>
            <a:avLst/>
            <a:gdLst/>
            <a:ahLst/>
            <a:cxnLst/>
            <a:rect r="r" b="b" t="t" l="l"/>
            <a:pathLst>
              <a:path h="1419392" w="1419392">
                <a:moveTo>
                  <a:pt x="0" y="0"/>
                </a:moveTo>
                <a:lnTo>
                  <a:pt x="1419392" y="0"/>
                </a:lnTo>
                <a:lnTo>
                  <a:pt x="1419392" y="1419392"/>
                </a:lnTo>
                <a:lnTo>
                  <a:pt x="0" y="1419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97410" y="1628349"/>
            <a:ext cx="9135777" cy="7030301"/>
          </a:xfrm>
          <a:custGeom>
            <a:avLst/>
            <a:gdLst/>
            <a:ahLst/>
            <a:cxnLst/>
            <a:rect r="r" b="b" t="t" l="l"/>
            <a:pathLst>
              <a:path h="7030301" w="9135777">
                <a:moveTo>
                  <a:pt x="0" y="0"/>
                </a:moveTo>
                <a:lnTo>
                  <a:pt x="9135777" y="0"/>
                </a:lnTo>
                <a:lnTo>
                  <a:pt x="9135777" y="7030302"/>
                </a:lnTo>
                <a:lnTo>
                  <a:pt x="0" y="7030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2069" y="231860"/>
            <a:ext cx="2163861" cy="1290184"/>
          </a:xfrm>
          <a:custGeom>
            <a:avLst/>
            <a:gdLst/>
            <a:ahLst/>
            <a:cxnLst/>
            <a:rect r="r" b="b" t="t" l="l"/>
            <a:pathLst>
              <a:path h="1290184" w="2163861">
                <a:moveTo>
                  <a:pt x="0" y="0"/>
                </a:moveTo>
                <a:lnTo>
                  <a:pt x="2163862" y="0"/>
                </a:lnTo>
                <a:lnTo>
                  <a:pt x="2163862" y="1290184"/>
                </a:lnTo>
                <a:lnTo>
                  <a:pt x="0" y="1290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960" t="0" r="-2019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9580" y="486336"/>
            <a:ext cx="2459720" cy="1142013"/>
          </a:xfrm>
          <a:custGeom>
            <a:avLst/>
            <a:gdLst/>
            <a:ahLst/>
            <a:cxnLst/>
            <a:rect r="r" b="b" t="t" l="l"/>
            <a:pathLst>
              <a:path h="1142013" w="2459720">
                <a:moveTo>
                  <a:pt x="0" y="0"/>
                </a:moveTo>
                <a:lnTo>
                  <a:pt x="2459720" y="0"/>
                </a:lnTo>
                <a:lnTo>
                  <a:pt x="2459720" y="1142013"/>
                </a:lnTo>
                <a:lnTo>
                  <a:pt x="0" y="11420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41275" y="883871"/>
            <a:ext cx="527318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Analisi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275" y="3120183"/>
            <a:ext cx="4927194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Investimento e fatturato a confronto: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 Totali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 Relativi ai canali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275" y="5803690"/>
            <a:ext cx="4690627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Investimento relativo: grafico a torta interno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Fatturato relativo: grafico ad anello esterno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825414">
            <a:off x="987002" y="-601267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2" y="0"/>
                </a:lnTo>
                <a:lnTo>
                  <a:pt x="4252522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29470" y="340634"/>
            <a:ext cx="1438080" cy="1438080"/>
          </a:xfrm>
          <a:custGeom>
            <a:avLst/>
            <a:gdLst/>
            <a:ahLst/>
            <a:cxnLst/>
            <a:rect r="r" b="b" t="t" l="l"/>
            <a:pathLst>
              <a:path h="1438080" w="1438080">
                <a:moveTo>
                  <a:pt x="0" y="0"/>
                </a:moveTo>
                <a:lnTo>
                  <a:pt x="1438080" y="0"/>
                </a:lnTo>
                <a:lnTo>
                  <a:pt x="1438080" y="1438080"/>
                </a:lnTo>
                <a:lnTo>
                  <a:pt x="0" y="1438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31893" y="1028700"/>
            <a:ext cx="8927407" cy="7245934"/>
          </a:xfrm>
          <a:custGeom>
            <a:avLst/>
            <a:gdLst/>
            <a:ahLst/>
            <a:cxnLst/>
            <a:rect r="r" b="b" t="t" l="l"/>
            <a:pathLst>
              <a:path h="7245934" w="8927407">
                <a:moveTo>
                  <a:pt x="0" y="0"/>
                </a:moveTo>
                <a:lnTo>
                  <a:pt x="8927407" y="0"/>
                </a:lnTo>
                <a:lnTo>
                  <a:pt x="8927407" y="7245934"/>
                </a:lnTo>
                <a:lnTo>
                  <a:pt x="0" y="7245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1275" y="883871"/>
            <a:ext cx="527318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Analisi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88781"/>
            <a:ext cx="4754785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la correlazione maggiore tra investimento e fatturato è rappresentata  dalla TV, con un valore pari a 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58092"/>
            <a:ext cx="3452142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Heatmap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21743" y="1028700"/>
            <a:ext cx="1437557" cy="1456089"/>
          </a:xfrm>
          <a:custGeom>
            <a:avLst/>
            <a:gdLst/>
            <a:ahLst/>
            <a:cxnLst/>
            <a:rect r="r" b="b" t="t" l="l"/>
            <a:pathLst>
              <a:path h="1456089" w="1437557">
                <a:moveTo>
                  <a:pt x="0" y="0"/>
                </a:moveTo>
                <a:lnTo>
                  <a:pt x="1437557" y="0"/>
                </a:lnTo>
                <a:lnTo>
                  <a:pt x="1437557" y="1456089"/>
                </a:lnTo>
                <a:lnTo>
                  <a:pt x="0" y="145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452043"/>
            <a:ext cx="709556" cy="895082"/>
          </a:xfrm>
          <a:custGeom>
            <a:avLst/>
            <a:gdLst/>
            <a:ahLst/>
            <a:cxnLst/>
            <a:rect r="r" b="b" t="t" l="l"/>
            <a:pathLst>
              <a:path h="895082" w="709556">
                <a:moveTo>
                  <a:pt x="0" y="0"/>
                </a:moveTo>
                <a:lnTo>
                  <a:pt x="709556" y="0"/>
                </a:lnTo>
                <a:lnTo>
                  <a:pt x="709556" y="895082"/>
                </a:lnTo>
                <a:lnTo>
                  <a:pt x="0" y="89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816350"/>
            <a:ext cx="5499315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Il miglior canale è quello televisivo, sul quale converrebbe investire di più.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10252" y="3357679"/>
            <a:ext cx="717764" cy="834609"/>
          </a:xfrm>
          <a:custGeom>
            <a:avLst/>
            <a:gdLst/>
            <a:ahLst/>
            <a:cxnLst/>
            <a:rect r="r" b="b" t="t" l="l"/>
            <a:pathLst>
              <a:path h="834609" w="717764">
                <a:moveTo>
                  <a:pt x="0" y="0"/>
                </a:moveTo>
                <a:lnTo>
                  <a:pt x="717763" y="0"/>
                </a:lnTo>
                <a:lnTo>
                  <a:pt x="717763" y="834609"/>
                </a:lnTo>
                <a:lnTo>
                  <a:pt x="0" y="834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00445" y="1614529"/>
            <a:ext cx="6171005" cy="5837514"/>
            <a:chOff x="0" y="0"/>
            <a:chExt cx="8228006" cy="7783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769972" y="6433427"/>
              <a:ext cx="732225" cy="1220375"/>
            </a:xfrm>
            <a:custGeom>
              <a:avLst/>
              <a:gdLst/>
              <a:ahLst/>
              <a:cxnLst/>
              <a:rect r="r" b="b" t="t" l="l"/>
              <a:pathLst>
                <a:path h="1220375" w="732225">
                  <a:moveTo>
                    <a:pt x="0" y="0"/>
                  </a:moveTo>
                  <a:lnTo>
                    <a:pt x="732225" y="0"/>
                  </a:lnTo>
                  <a:lnTo>
                    <a:pt x="732225" y="1220375"/>
                  </a:lnTo>
                  <a:lnTo>
                    <a:pt x="0" y="122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366313" y="6725003"/>
              <a:ext cx="1603559" cy="1058349"/>
            </a:xfrm>
            <a:custGeom>
              <a:avLst/>
              <a:gdLst/>
              <a:ahLst/>
              <a:cxnLst/>
              <a:rect r="r" b="b" t="t" l="l"/>
              <a:pathLst>
                <a:path h="1058349" w="1603559">
                  <a:moveTo>
                    <a:pt x="0" y="0"/>
                  </a:moveTo>
                  <a:lnTo>
                    <a:pt x="1603559" y="0"/>
                  </a:lnTo>
                  <a:lnTo>
                    <a:pt x="1603559" y="1058350"/>
                  </a:lnTo>
                  <a:lnTo>
                    <a:pt x="0" y="105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48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52327" y="6609001"/>
              <a:ext cx="1410633" cy="1174352"/>
            </a:xfrm>
            <a:custGeom>
              <a:avLst/>
              <a:gdLst/>
              <a:ahLst/>
              <a:cxnLst/>
              <a:rect r="r" b="b" t="t" l="l"/>
              <a:pathLst>
                <a:path h="1174352" w="1410633">
                  <a:moveTo>
                    <a:pt x="0" y="0"/>
                  </a:moveTo>
                  <a:lnTo>
                    <a:pt x="1410633" y="0"/>
                  </a:lnTo>
                  <a:lnTo>
                    <a:pt x="1410633" y="1174352"/>
                  </a:lnTo>
                  <a:lnTo>
                    <a:pt x="0" y="117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48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5653" y="6342711"/>
              <a:ext cx="1296043" cy="1440641"/>
            </a:xfrm>
            <a:custGeom>
              <a:avLst/>
              <a:gdLst/>
              <a:ahLst/>
              <a:cxnLst/>
              <a:rect r="r" b="b" t="t" l="l"/>
              <a:pathLst>
                <a:path h="1440641" w="1296043">
                  <a:moveTo>
                    <a:pt x="0" y="0"/>
                  </a:moveTo>
                  <a:lnTo>
                    <a:pt x="1296043" y="0"/>
                  </a:lnTo>
                  <a:lnTo>
                    <a:pt x="1296043" y="1440642"/>
                  </a:lnTo>
                  <a:lnTo>
                    <a:pt x="0" y="1440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48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08924" cy="6108924"/>
            </a:xfrm>
            <a:custGeom>
              <a:avLst/>
              <a:gdLst/>
              <a:ahLst/>
              <a:cxnLst/>
              <a:rect r="r" b="b" t="t" l="l"/>
              <a:pathLst>
                <a:path h="6108924" w="6108924">
                  <a:moveTo>
                    <a:pt x="0" y="0"/>
                  </a:moveTo>
                  <a:lnTo>
                    <a:pt x="6108924" y="0"/>
                  </a:lnTo>
                  <a:lnTo>
                    <a:pt x="6108924" y="6108924"/>
                  </a:lnTo>
                  <a:lnTo>
                    <a:pt x="0" y="6108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404889" y="2907811"/>
              <a:ext cx="1289072" cy="1772474"/>
            </a:xfrm>
            <a:custGeom>
              <a:avLst/>
              <a:gdLst/>
              <a:ahLst/>
              <a:cxnLst/>
              <a:rect r="r" b="b" t="t" l="l"/>
              <a:pathLst>
                <a:path h="1772474" w="1289072">
                  <a:moveTo>
                    <a:pt x="0" y="0"/>
                  </a:moveTo>
                  <a:lnTo>
                    <a:pt x="1289072" y="0"/>
                  </a:lnTo>
                  <a:lnTo>
                    <a:pt x="1289072" y="1772475"/>
                  </a:lnTo>
                  <a:lnTo>
                    <a:pt x="0" y="1772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5870843" y="4770459"/>
              <a:ext cx="2357163" cy="1442320"/>
            </a:xfrm>
            <a:custGeom>
              <a:avLst/>
              <a:gdLst/>
              <a:ahLst/>
              <a:cxnLst/>
              <a:rect r="r" b="b" t="t" l="l"/>
              <a:pathLst>
                <a:path h="1442320" w="2357163">
                  <a:moveTo>
                    <a:pt x="0" y="0"/>
                  </a:moveTo>
                  <a:lnTo>
                    <a:pt x="2357163" y="0"/>
                  </a:lnTo>
                  <a:lnTo>
                    <a:pt x="2357163" y="1442320"/>
                  </a:lnTo>
                  <a:lnTo>
                    <a:pt x="0" y="1442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769569"/>
            <a:ext cx="5643674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Risutati e riflessioni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57264" y="6378102"/>
            <a:ext cx="4715110" cy="16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ubik"/>
              </a:rPr>
              <a:t>Radio e Newspaper risultano essere canali meno efficienti.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5803" y="4505327"/>
            <a:ext cx="1193639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8064CB"/>
                </a:solidFill>
                <a:latin typeface="Nourd Bold"/>
              </a:rPr>
              <a:t>Grazie per l’attenzione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47709">
            <a:off x="13047667" y="1909642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46260">
            <a:off x="14859368" y="380002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38127">
            <a:off x="3382896" y="380002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7344" y="3433468"/>
            <a:ext cx="3553312" cy="3420063"/>
          </a:xfrm>
          <a:custGeom>
            <a:avLst/>
            <a:gdLst/>
            <a:ahLst/>
            <a:cxnLst/>
            <a:rect r="r" b="b" t="t" l="l"/>
            <a:pathLst>
              <a:path h="3420063" w="3553312">
                <a:moveTo>
                  <a:pt x="0" y="0"/>
                </a:moveTo>
                <a:lnTo>
                  <a:pt x="3553312" y="0"/>
                </a:lnTo>
                <a:lnTo>
                  <a:pt x="3553312" y="3420064"/>
                </a:lnTo>
                <a:lnTo>
                  <a:pt x="0" y="342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69634" y="1286106"/>
            <a:ext cx="39799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GIOVANNI DE CALES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23276" y="5143500"/>
            <a:ext cx="357603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EUGENIA BALDONI (BALDONI E.)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45918" y="2745005"/>
            <a:ext cx="357603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MARCO ROMA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046375"/>
            <a:ext cx="5153101" cy="1142995"/>
            <a:chOff x="0" y="0"/>
            <a:chExt cx="6870801" cy="1523994"/>
          </a:xfrm>
        </p:grpSpPr>
        <p:sp>
          <p:nvSpPr>
            <p:cNvPr name="Freeform 10" id="10"/>
            <p:cNvSpPr/>
            <p:nvPr/>
          </p:nvSpPr>
          <p:spPr>
            <a:xfrm flipH="false" flipV="false" rot="-99352">
              <a:off x="17093" y="121064"/>
              <a:ext cx="6836615" cy="1281865"/>
            </a:xfrm>
            <a:custGeom>
              <a:avLst/>
              <a:gdLst/>
              <a:ahLst/>
              <a:cxnLst/>
              <a:rect r="r" b="b" t="t" l="l"/>
              <a:pathLst>
                <a:path h="1281865" w="6836615">
                  <a:moveTo>
                    <a:pt x="0" y="0"/>
                  </a:moveTo>
                  <a:lnTo>
                    <a:pt x="6836615" y="0"/>
                  </a:lnTo>
                  <a:lnTo>
                    <a:pt x="6836615" y="1281865"/>
                  </a:lnTo>
                  <a:lnTo>
                    <a:pt x="0" y="1281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91734" y="-66675"/>
              <a:ext cx="6079067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000000"/>
                  </a:solidFill>
                  <a:latin typeface="Nourd Bold"/>
                </a:rPr>
                <a:t>E. - </a:t>
              </a:r>
              <a:r>
                <a:rPr lang="en-US" sz="7500" u="none">
                  <a:solidFill>
                    <a:srgbClr val="000000"/>
                  </a:solidFill>
                  <a:latin typeface="Nourd Bold"/>
                </a:rPr>
                <a:t>Team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80409" y="8362950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FRANCESCO MURGO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8733" y="8271663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WILLIAM SCRIMA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4442" y="2745005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ANAS CHAYA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24012" y="5216620"/>
            <a:ext cx="3962477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ELEONORA ROSSI (ROSSI E.)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8002442">
            <a:off x="9437671" y="889023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662827">
            <a:off x="14925491" y="6675272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134508">
            <a:off x="4272167" y="711981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03284">
            <a:off x="6767500" y="139209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3" id="3"/>
          <p:cNvSpPr txBox="true"/>
          <p:nvPr/>
        </p:nvSpPr>
        <p:spPr>
          <a:xfrm rot="0">
            <a:off x="1584608" y="4505327"/>
            <a:ext cx="59747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Indice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100911">
            <a:off x="6401397" y="3325510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49655">
            <a:off x="1707156" y="3314574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99088">
            <a:off x="1854557" y="6239821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1" y="0"/>
                </a:lnTo>
                <a:lnTo>
                  <a:pt x="679151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750344">
            <a:off x="6444516" y="6379427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438930" y="1665732"/>
            <a:ext cx="5820370" cy="6702960"/>
            <a:chOff x="0" y="0"/>
            <a:chExt cx="7760494" cy="89372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789596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Canali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8531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4" action="ppaction://hlinksldjump"/>
                </a:rPr>
                <a:t>Working plan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53196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5" action="ppaction://hlinksldjump"/>
                </a:rPr>
                <a:t>Data collection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43869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6" action="ppaction://hlinksldjump"/>
                </a:rPr>
                <a:t>Roadmap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560824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Diagramma E - 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464364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7" action="ppaction://hlinksldjump"/>
                </a:rPr>
                <a:t>Analisi 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410003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8" action="ppaction://hlinksldjump"/>
                </a:rPr>
                <a:t>Analisi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50714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9" action="ppaction://hlinksldjump"/>
                </a:rPr>
                <a:t>Analisi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0" action="ppaction://hlinksldjump"/>
                </a:rPr>
                <a:t>Panoramica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220153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1" action="ppaction://hlinksldjump"/>
                </a:rPr>
                <a:t>Risultati e riflessioni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2003631" y="-398931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049">
            <a:off x="10905615" y="572081"/>
            <a:ext cx="1075029" cy="1925949"/>
          </a:xfrm>
          <a:custGeom>
            <a:avLst/>
            <a:gdLst/>
            <a:ahLst/>
            <a:cxnLst/>
            <a:rect r="r" b="b" t="t" l="l"/>
            <a:pathLst>
              <a:path h="1925949" w="1075029">
                <a:moveTo>
                  <a:pt x="0" y="0"/>
                </a:moveTo>
                <a:lnTo>
                  <a:pt x="1075029" y="0"/>
                </a:lnTo>
                <a:lnTo>
                  <a:pt x="1075029" y="1925949"/>
                </a:lnTo>
                <a:lnTo>
                  <a:pt x="0" y="1925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046807"/>
            <a:ext cx="5748615" cy="3649544"/>
            <a:chOff x="0" y="0"/>
            <a:chExt cx="7664820" cy="4866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86239" y="146023"/>
              <a:ext cx="320563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ubik Semi-Bold"/>
                </a:rPr>
                <a:t>OBIETTIVI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98032"/>
              <a:ext cx="7664820" cy="3468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Rubik"/>
                </a:rPr>
                <a:t>Valutazione dell’esistenza di correlazioni significative tra i diversi parametri.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 u="none">
                  <a:solidFill>
                    <a:srgbClr val="000000"/>
                  </a:solidFill>
                  <a:latin typeface="Rubik"/>
                </a:rPr>
                <a:t>Valutazione del successo delle  campagne pubblicitarie in base al budget investito.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Panoramica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16608"/>
            <a:ext cx="14679185" cy="168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Lo scopo è ottenere un’analisi delle caratteristiche predominanti nel settore pubblicitario e studiare le variazioni nelle performance delle campagne pubblicitarie in relazione ai canali di trasmissione utilizzati.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65995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8" action="ppaction://hlinksldjump"/>
              </a:rPr>
              <a:t>Torna all'indice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66669" y="6071800"/>
            <a:ext cx="4715110" cy="3186417"/>
            <a:chOff x="0" y="0"/>
            <a:chExt cx="6286813" cy="4248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364707"/>
              <a:ext cx="6286813" cy="2883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ubik"/>
                </a:rPr>
                <a:t>Sviluppo di un modello predittivo per stimare l’efficacia di una campagna pubblicitaria in base alle sue specifiche caratteristiche.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00539" y="168248"/>
              <a:ext cx="320563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FINALITÀ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33852" y="3717002"/>
            <a:ext cx="16230600" cy="4762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33100" y="3516614"/>
            <a:ext cx="410299" cy="4102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52017" y="3511852"/>
            <a:ext cx="410299" cy="4102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01290" y="3159641"/>
            <a:ext cx="1022042" cy="1124247"/>
          </a:xfrm>
          <a:custGeom>
            <a:avLst/>
            <a:gdLst/>
            <a:ahLst/>
            <a:cxnLst/>
            <a:rect r="r" b="b" t="t" l="l"/>
            <a:pathLst>
              <a:path h="1124247" w="1022042">
                <a:moveTo>
                  <a:pt x="0" y="0"/>
                </a:moveTo>
                <a:lnTo>
                  <a:pt x="1022042" y="0"/>
                </a:lnTo>
                <a:lnTo>
                  <a:pt x="1022042" y="1124246"/>
                </a:lnTo>
                <a:lnTo>
                  <a:pt x="0" y="112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75332" y="3516614"/>
            <a:ext cx="410299" cy="4102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989170" y="707176"/>
            <a:ext cx="1498126" cy="1517439"/>
          </a:xfrm>
          <a:custGeom>
            <a:avLst/>
            <a:gdLst/>
            <a:ahLst/>
            <a:cxnLst/>
            <a:rect r="r" b="b" t="t" l="l"/>
            <a:pathLst>
              <a:path h="1517439" w="1498126">
                <a:moveTo>
                  <a:pt x="0" y="0"/>
                </a:moveTo>
                <a:lnTo>
                  <a:pt x="1498126" y="0"/>
                </a:lnTo>
                <a:lnTo>
                  <a:pt x="1498126" y="1517439"/>
                </a:lnTo>
                <a:lnTo>
                  <a:pt x="0" y="151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25414">
            <a:off x="2003631" y="-398931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Working plan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56470" y="1437320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8" action="ppaction://hlinksldjump"/>
              </a:rPr>
              <a:t>Torna all'indice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773630"/>
            <a:ext cx="3452142" cy="285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Ci sono stati forniti 3 dataset in formati diversi: 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Excel 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csv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52017" y="4561511"/>
            <a:ext cx="326065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DATA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7761" y="5773630"/>
            <a:ext cx="3260652" cy="333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Eliminazione record contenenti dati irregolari, utilizzando Python e le sue librerie.</a:t>
            </a:r>
          </a:p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link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3100" y="4561511"/>
            <a:ext cx="345214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DATA COLLECTION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70933" y="5732019"/>
            <a:ext cx="3260652" cy="285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Catalogazione dei dataset in una struttura simile ad una warehouse, utilizzando MySQL e Power BI.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12311" y="4561511"/>
            <a:ext cx="32606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REPORT DI SVILUPPO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98648" y="5732019"/>
            <a:ext cx="3260652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Data visualization e analisi tramite Power BI e R.</a:t>
            </a:r>
          </a:p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12311" y="8047628"/>
            <a:ext cx="3452142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678408" y="4561511"/>
            <a:ext cx="32606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DATA WAREHOUSE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Roadmap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207483"/>
          <a:ext cx="16230100" cy="3872035"/>
        </p:xfrm>
        <a:graphic>
          <a:graphicData uri="http://schemas.openxmlformats.org/drawingml/2006/table">
            <a:tbl>
              <a:tblPr/>
              <a:tblGrid>
                <a:gridCol w="6310049"/>
                <a:gridCol w="2093062"/>
                <a:gridCol w="1761292"/>
                <a:gridCol w="2019271"/>
                <a:gridCol w="2080316"/>
                <a:gridCol w="1966110"/>
              </a:tblGrid>
              <a:tr h="7820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Attività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1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 2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3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4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5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collection e Data cleaning 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warehousing e Analisi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7724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visualization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Documentazione e Presentation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7410259" y="4009151"/>
            <a:ext cx="1962010" cy="709997"/>
            <a:chOff x="0" y="0"/>
            <a:chExt cx="1579287" cy="571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55270"/>
              <a:ext cx="1579287" cy="69850"/>
            </a:xfrm>
            <a:custGeom>
              <a:avLst/>
              <a:gdLst/>
              <a:ahLst/>
              <a:cxnLst/>
              <a:rect r="r" b="b" t="t" l="l"/>
              <a:pathLst>
                <a:path h="69850" w="1579287">
                  <a:moveTo>
                    <a:pt x="12884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79287" y="69850"/>
                  </a:lnTo>
                  <a:lnTo>
                    <a:pt x="1579287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90425" y="4811276"/>
            <a:ext cx="2949477" cy="724599"/>
            <a:chOff x="0" y="0"/>
            <a:chExt cx="2326288" cy="571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5270"/>
              <a:ext cx="2326288" cy="69850"/>
            </a:xfrm>
            <a:custGeom>
              <a:avLst/>
              <a:gdLst/>
              <a:ahLst/>
              <a:cxnLst/>
              <a:rect r="r" b="b" t="t" l="l"/>
              <a:pathLst>
                <a:path h="69850" w="2326288">
                  <a:moveTo>
                    <a:pt x="203545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326288" y="69850"/>
                  </a:lnTo>
                  <a:lnTo>
                    <a:pt x="2326288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36122" y="5535875"/>
            <a:ext cx="2766901" cy="738372"/>
            <a:chOff x="0" y="0"/>
            <a:chExt cx="2141581" cy="571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55270"/>
              <a:ext cx="2141581" cy="69850"/>
            </a:xfrm>
            <a:custGeom>
              <a:avLst/>
              <a:gdLst/>
              <a:ahLst/>
              <a:cxnLst/>
              <a:rect r="r" b="b" t="t" l="l"/>
              <a:pathLst>
                <a:path h="69850" w="2141581">
                  <a:moveTo>
                    <a:pt x="185075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141581" y="69850"/>
                  </a:lnTo>
                  <a:lnTo>
                    <a:pt x="2141581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56470" y="6366376"/>
            <a:ext cx="3102330" cy="713142"/>
            <a:chOff x="0" y="0"/>
            <a:chExt cx="2486156" cy="571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5270"/>
              <a:ext cx="2486156" cy="69850"/>
            </a:xfrm>
            <a:custGeom>
              <a:avLst/>
              <a:gdLst/>
              <a:ahLst/>
              <a:cxnLst/>
              <a:rect r="r" b="b" t="t" l="l"/>
              <a:pathLst>
                <a:path h="69850" w="2486156">
                  <a:moveTo>
                    <a:pt x="21953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86156" y="69850"/>
                  </a:lnTo>
                  <a:lnTo>
                    <a:pt x="2486156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97197" y="605270"/>
            <a:ext cx="2126113" cy="1530801"/>
          </a:xfrm>
          <a:custGeom>
            <a:avLst/>
            <a:gdLst/>
            <a:ahLst/>
            <a:cxnLst/>
            <a:rect r="r" b="b" t="t" l="l"/>
            <a:pathLst>
              <a:path h="1530801" w="2126113">
                <a:moveTo>
                  <a:pt x="0" y="0"/>
                </a:moveTo>
                <a:lnTo>
                  <a:pt x="2126113" y="0"/>
                </a:lnTo>
                <a:lnTo>
                  <a:pt x="2126113" y="1530801"/>
                </a:lnTo>
                <a:lnTo>
                  <a:pt x="0" y="1530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sp>
        <p:nvSpPr>
          <p:cNvPr name="TextBox 15" id="15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6" action="ppaction://hlinksldjump"/>
              </a:rPr>
              <a:t>Torna all'indice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899700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grpSp>
        <p:nvGrpSpPr>
          <p:cNvPr name="Group 4" id="4"/>
          <p:cNvGrpSpPr/>
          <p:nvPr/>
        </p:nvGrpSpPr>
        <p:grpSpPr>
          <a:xfrm rot="0">
            <a:off x="1163845" y="2666807"/>
            <a:ext cx="3214370" cy="1693765"/>
            <a:chOff x="0" y="0"/>
            <a:chExt cx="4285826" cy="225835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4285826" cy="63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SALES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91927"/>
              <a:ext cx="4285826" cy="1466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Sales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2" action="ppaction://hlinksldjump"/>
              </a:rPr>
              <a:t>Torna all'indice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05565" y="3497042"/>
            <a:ext cx="3643813" cy="2694992"/>
            <a:chOff x="0" y="0"/>
            <a:chExt cx="4858417" cy="35933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4858417" cy="636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DATA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8295"/>
              <a:ext cx="4858417" cy="2965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Radio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Newspaper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Actress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9352">
            <a:off x="1179839" y="627615"/>
            <a:ext cx="6396753" cy="1199391"/>
          </a:xfrm>
          <a:custGeom>
            <a:avLst/>
            <a:gdLst/>
            <a:ahLst/>
            <a:cxnLst/>
            <a:rect r="r" b="b" t="t" l="l"/>
            <a:pathLst>
              <a:path h="1199391" w="6396753">
                <a:moveTo>
                  <a:pt x="0" y="0"/>
                </a:moveTo>
                <a:lnTo>
                  <a:pt x="6396753" y="0"/>
                </a:lnTo>
                <a:lnTo>
                  <a:pt x="6396753" y="1199391"/>
                </a:lnTo>
                <a:lnTo>
                  <a:pt x="0" y="1199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90600"/>
            <a:ext cx="11418877" cy="82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60"/>
              </a:lnSpc>
            </a:pPr>
            <a:r>
              <a:rPr lang="en-US" sz="5200">
                <a:solidFill>
                  <a:srgbClr val="000000"/>
                </a:solidFill>
                <a:latin typeface="Nourd Bold"/>
              </a:rPr>
              <a:t>Data set di partenza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95760" y="6830172"/>
            <a:ext cx="2463423" cy="1712407"/>
            <a:chOff x="0" y="0"/>
            <a:chExt cx="3284564" cy="22832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363937"/>
              <a:ext cx="1334037" cy="919273"/>
            </a:xfrm>
            <a:custGeom>
              <a:avLst/>
              <a:gdLst/>
              <a:ahLst/>
              <a:cxnLst/>
              <a:rect r="r" b="b" t="t" l="l"/>
              <a:pathLst>
                <a:path h="919273" w="1334037">
                  <a:moveTo>
                    <a:pt x="0" y="0"/>
                  </a:moveTo>
                  <a:lnTo>
                    <a:pt x="1334037" y="0"/>
                  </a:lnTo>
                  <a:lnTo>
                    <a:pt x="1334037" y="919273"/>
                  </a:lnTo>
                  <a:lnTo>
                    <a:pt x="0" y="91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19815" y="0"/>
              <a:ext cx="1564749" cy="1559059"/>
            </a:xfrm>
            <a:custGeom>
              <a:avLst/>
              <a:gdLst/>
              <a:ahLst/>
              <a:cxnLst/>
              <a:rect r="r" b="b" t="t" l="l"/>
              <a:pathLst>
                <a:path h="1559059" w="1564749">
                  <a:moveTo>
                    <a:pt x="0" y="0"/>
                  </a:moveTo>
                  <a:lnTo>
                    <a:pt x="1564749" y="0"/>
                  </a:lnTo>
                  <a:lnTo>
                    <a:pt x="1564749" y="1559059"/>
                  </a:lnTo>
                  <a:lnTo>
                    <a:pt x="0" y="1559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99352">
            <a:off x="10125598" y="778598"/>
            <a:ext cx="5648975" cy="1059183"/>
          </a:xfrm>
          <a:custGeom>
            <a:avLst/>
            <a:gdLst/>
            <a:ahLst/>
            <a:cxnLst/>
            <a:rect r="r" b="b" t="t" l="l"/>
            <a:pathLst>
              <a:path h="1059183" w="5648975">
                <a:moveTo>
                  <a:pt x="0" y="0"/>
                </a:moveTo>
                <a:lnTo>
                  <a:pt x="5648975" y="0"/>
                </a:lnTo>
                <a:lnTo>
                  <a:pt x="5648975" y="1059183"/>
                </a:lnTo>
                <a:lnTo>
                  <a:pt x="0" y="1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111474" y="1029485"/>
            <a:ext cx="6128918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59"/>
              </a:lnSpc>
            </a:pPr>
            <a:r>
              <a:rPr lang="en-US" sz="5199">
                <a:solidFill>
                  <a:srgbClr val="000000"/>
                </a:solidFill>
                <a:latin typeface="Nourd Bold"/>
              </a:rPr>
              <a:t>Data warehouse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826914" y="6830172"/>
            <a:ext cx="1923566" cy="1626999"/>
            <a:chOff x="0" y="0"/>
            <a:chExt cx="2564755" cy="21693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250059"/>
              <a:ext cx="1334037" cy="919273"/>
            </a:xfrm>
            <a:custGeom>
              <a:avLst/>
              <a:gdLst/>
              <a:ahLst/>
              <a:cxnLst/>
              <a:rect r="r" b="b" t="t" l="l"/>
              <a:pathLst>
                <a:path h="919273" w="1334037">
                  <a:moveTo>
                    <a:pt x="0" y="0"/>
                  </a:moveTo>
                  <a:lnTo>
                    <a:pt x="1334037" y="0"/>
                  </a:lnTo>
                  <a:lnTo>
                    <a:pt x="1334037" y="919273"/>
                  </a:lnTo>
                  <a:lnTo>
                    <a:pt x="0" y="91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23238" y="0"/>
              <a:ext cx="741517" cy="2169332"/>
            </a:xfrm>
            <a:custGeom>
              <a:avLst/>
              <a:gdLst/>
              <a:ahLst/>
              <a:cxnLst/>
              <a:rect r="r" b="b" t="t" l="l"/>
              <a:pathLst>
                <a:path h="2169332" w="741517">
                  <a:moveTo>
                    <a:pt x="0" y="0"/>
                  </a:moveTo>
                  <a:lnTo>
                    <a:pt x="741517" y="0"/>
                  </a:lnTo>
                  <a:lnTo>
                    <a:pt x="741517" y="2169332"/>
                  </a:lnTo>
                  <a:lnTo>
                    <a:pt x="0" y="21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1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695415" y="2837662"/>
            <a:ext cx="4368806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ADV 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5415" y="3596743"/>
            <a:ext cx="5544977" cy="336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Adv_ID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Radio budget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Newspaper budget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TV budget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Actor/Actress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Fatturato totale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3845" y="6369797"/>
            <a:ext cx="3408155" cy="46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Nourd Bold"/>
              </a:rPr>
              <a:t>ADV 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3845" y="6877797"/>
            <a:ext cx="3408155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Adv_ID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TV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Actor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9915" y="1512082"/>
            <a:ext cx="1938465" cy="1452086"/>
          </a:xfrm>
          <a:custGeom>
            <a:avLst/>
            <a:gdLst/>
            <a:ahLst/>
            <a:cxnLst/>
            <a:rect r="r" b="b" t="t" l="l"/>
            <a:pathLst>
              <a:path h="1452086" w="1938465">
                <a:moveTo>
                  <a:pt x="0" y="0"/>
                </a:moveTo>
                <a:lnTo>
                  <a:pt x="1938465" y="0"/>
                </a:lnTo>
                <a:lnTo>
                  <a:pt x="1938465" y="1452087"/>
                </a:lnTo>
                <a:lnTo>
                  <a:pt x="0" y="14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sp>
        <p:nvSpPr>
          <p:cNvPr name="Freeform 4" id="4"/>
          <p:cNvSpPr/>
          <p:nvPr/>
        </p:nvSpPr>
        <p:spPr>
          <a:xfrm flipH="false" flipV="false" rot="0">
            <a:off x="11224252" y="1028700"/>
            <a:ext cx="2009372" cy="1486935"/>
          </a:xfrm>
          <a:custGeom>
            <a:avLst/>
            <a:gdLst/>
            <a:ahLst/>
            <a:cxnLst/>
            <a:rect r="r" b="b" t="t" l="l"/>
            <a:pathLst>
              <a:path h="1486935" w="2009372">
                <a:moveTo>
                  <a:pt x="0" y="0"/>
                </a:moveTo>
                <a:lnTo>
                  <a:pt x="2009371" y="0"/>
                </a:lnTo>
                <a:lnTo>
                  <a:pt x="2009371" y="1486935"/>
                </a:lnTo>
                <a:lnTo>
                  <a:pt x="0" y="1486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8986" y="4071810"/>
            <a:ext cx="704133" cy="1173556"/>
          </a:xfrm>
          <a:custGeom>
            <a:avLst/>
            <a:gdLst/>
            <a:ahLst/>
            <a:cxnLst/>
            <a:rect r="r" b="b" t="t" l="l"/>
            <a:pathLst>
              <a:path h="1173556" w="704133">
                <a:moveTo>
                  <a:pt x="0" y="0"/>
                </a:moveTo>
                <a:lnTo>
                  <a:pt x="704134" y="0"/>
                </a:lnTo>
                <a:lnTo>
                  <a:pt x="704134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5415" y="6303087"/>
            <a:ext cx="1502119" cy="1250514"/>
          </a:xfrm>
          <a:custGeom>
            <a:avLst/>
            <a:gdLst/>
            <a:ahLst/>
            <a:cxnLst/>
            <a:rect r="r" b="b" t="t" l="l"/>
            <a:pathLst>
              <a:path h="1250514" w="1502119">
                <a:moveTo>
                  <a:pt x="0" y="0"/>
                </a:moveTo>
                <a:lnTo>
                  <a:pt x="1502119" y="0"/>
                </a:lnTo>
                <a:lnTo>
                  <a:pt x="1502119" y="1250514"/>
                </a:lnTo>
                <a:lnTo>
                  <a:pt x="0" y="1250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6110" y="6504276"/>
            <a:ext cx="1589886" cy="1049325"/>
          </a:xfrm>
          <a:custGeom>
            <a:avLst/>
            <a:gdLst/>
            <a:ahLst/>
            <a:cxnLst/>
            <a:rect r="r" b="b" t="t" l="l"/>
            <a:pathLst>
              <a:path h="1049325" w="1589886">
                <a:moveTo>
                  <a:pt x="0" y="0"/>
                </a:moveTo>
                <a:lnTo>
                  <a:pt x="1589886" y="0"/>
                </a:lnTo>
                <a:lnTo>
                  <a:pt x="1589886" y="1049325"/>
                </a:lnTo>
                <a:lnTo>
                  <a:pt x="0" y="1049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415" y="3888774"/>
            <a:ext cx="1385094" cy="1539628"/>
          </a:xfrm>
          <a:custGeom>
            <a:avLst/>
            <a:gdLst/>
            <a:ahLst/>
            <a:cxnLst/>
            <a:rect r="r" b="b" t="t" l="l"/>
            <a:pathLst>
              <a:path h="1539628" w="1385094">
                <a:moveTo>
                  <a:pt x="0" y="0"/>
                </a:moveTo>
                <a:lnTo>
                  <a:pt x="1385094" y="0"/>
                </a:lnTo>
                <a:lnTo>
                  <a:pt x="1385094" y="1539628"/>
                </a:lnTo>
                <a:lnTo>
                  <a:pt x="0" y="1539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4621" y="4207419"/>
            <a:ext cx="2098723" cy="7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Radio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0668" y="6577771"/>
            <a:ext cx="1205912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TV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4621" y="6577771"/>
            <a:ext cx="3223404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Newspaper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14" action="ppaction://hlinksldjump"/>
              </a:rPr>
              <a:t>Torna all'indice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18244" y="1445407"/>
            <a:ext cx="8851511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Canali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0668" y="4207420"/>
            <a:ext cx="355629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Social media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060" y="889393"/>
            <a:ext cx="2744627" cy="2055975"/>
          </a:xfrm>
          <a:custGeom>
            <a:avLst/>
            <a:gdLst/>
            <a:ahLst/>
            <a:cxnLst/>
            <a:rect r="r" b="b" t="t" l="l"/>
            <a:pathLst>
              <a:path h="2055975" w="2744627">
                <a:moveTo>
                  <a:pt x="0" y="0"/>
                </a:moveTo>
                <a:lnTo>
                  <a:pt x="2744627" y="0"/>
                </a:lnTo>
                <a:lnTo>
                  <a:pt x="2744627" y="2055975"/>
                </a:lnTo>
                <a:lnTo>
                  <a:pt x="0" y="2055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4948" y="0"/>
            <a:ext cx="13088827" cy="10287000"/>
          </a:xfrm>
          <a:custGeom>
            <a:avLst/>
            <a:gdLst/>
            <a:ahLst/>
            <a:cxnLst/>
            <a:rect r="r" b="b" t="t" l="l"/>
            <a:pathLst>
              <a:path h="10287000" w="13088827">
                <a:moveTo>
                  <a:pt x="0" y="0"/>
                </a:moveTo>
                <a:lnTo>
                  <a:pt x="13088827" y="0"/>
                </a:lnTo>
                <a:lnTo>
                  <a:pt x="130888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7410" y="4349402"/>
            <a:ext cx="1264782" cy="1588196"/>
          </a:xfrm>
          <a:custGeom>
            <a:avLst/>
            <a:gdLst/>
            <a:ahLst/>
            <a:cxnLst/>
            <a:rect r="r" b="b" t="t" l="l"/>
            <a:pathLst>
              <a:path h="1588196" w="1264782">
                <a:moveTo>
                  <a:pt x="0" y="0"/>
                </a:moveTo>
                <a:lnTo>
                  <a:pt x="1264782" y="0"/>
                </a:lnTo>
                <a:lnTo>
                  <a:pt x="1264782" y="1588196"/>
                </a:lnTo>
                <a:lnTo>
                  <a:pt x="0" y="1588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61120"/>
            <a:ext cx="291742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7" action="ppaction://hlinksldjump"/>
              </a:rPr>
              <a:t>Torna all'indice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90064" y="822718"/>
            <a:ext cx="692471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Diagramma</a:t>
            </a:r>
          </a:p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 E - 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DAF8wY15rD0</dc:identifier>
  <dcterms:modified xsi:type="dcterms:W3CDTF">2011-08-01T06:04:30Z</dcterms:modified>
  <cp:revision>1</cp:revision>
  <dc:title>ProjectWork_E._DAITA10</dc:title>
</cp:coreProperties>
</file>